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147481186" r:id="rId2"/>
    <p:sldId id="2147481188" r:id="rId3"/>
    <p:sldId id="256" r:id="rId4"/>
    <p:sldId id="2147481187" r:id="rId5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61FE"/>
    <a:srgbClr val="DFD7D9"/>
    <a:srgbClr val="695B83"/>
    <a:srgbClr val="D2C5D2"/>
    <a:srgbClr val="FFEED4"/>
    <a:srgbClr val="FAFA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433"/>
    <p:restoredTop sz="96327"/>
  </p:normalViewPr>
  <p:slideViewPr>
    <p:cSldViewPr snapToGrid="0">
      <p:cViewPr varScale="1">
        <p:scale>
          <a:sx n="115" d="100"/>
          <a:sy n="115" d="100"/>
        </p:scale>
        <p:origin x="232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21F289-6DAD-EF47-93DE-CEDA6DC23F5B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B56055-8396-0C49-83AB-D452393E0C3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20593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Curated by </a:t>
            </a:r>
            <a:r>
              <a:rPr lang="en-US" dirty="0" err="1"/>
              <a:t>Catherine.Cao@ibm.com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3CD344-982E-C04B-87A9-23201F6225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682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57BED6-7B42-CD1D-A063-34B5128A3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A96EB5B-A24D-2A54-5A2F-DAF29A7B75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B5A614-3657-187B-3692-3357AB700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EBB8F1-55E4-04D8-8F4F-7F0AFC576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D95601-D388-0E91-F4E9-340158C76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75531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6322C2-8036-3788-AA0D-50A257D05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9ED4AA-E3C0-D853-F269-70F18045E4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C23C77-4BD3-66F6-EF98-423B4A748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9FC2DE-82C5-29B5-8F2C-E2131B06D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AA3825-1E57-B861-875B-275FB0945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92808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786630A-14D6-DADB-5BCA-A490118CA9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1F1E60-4876-DD34-FF3F-1AD63C1492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56B768-D291-D6CE-E88D-1442CAFA7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737AA1-AE6F-3447-DC0D-F067C6322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B7239C-D688-2ECE-C269-112E77ABE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398519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7"/>
            <a:ext cx="2474591" cy="763524"/>
          </a:xfrm>
        </p:spPr>
        <p:txBody>
          <a:bodyPr/>
          <a:lstStyle>
            <a:lvl1pPr>
              <a:lnSpc>
                <a:spcPct val="110000"/>
              </a:lnSpc>
              <a:defRPr sz="140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7910" y="6469419"/>
            <a:ext cx="136791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97248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0DC17E-4D88-57D6-2AA6-91BE0C380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0947F6-A87A-4BDD-0496-4D2269ACB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7D923F-4BF8-8EDD-9841-C64506AF0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FB471E-9DA7-E619-461F-083E6DAEB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9C120C-859A-0C8E-4D59-B4948A63E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81160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96B01E-E071-578C-3639-694E9EC4F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50FAA3-1BEE-C900-6980-0201EE923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C85338-B01E-2CF6-055F-BE773E2E5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E18236-C1EF-5A67-359F-47D676858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D36C19-3B01-ECD7-A813-FA11B8460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07673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C6A5D5-BC45-7949-DCD0-A986B0F97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5FB796-E3E0-A320-77BC-BC11FA0C86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203E390-26C4-EE2F-971D-CF977E637F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A8E06C-E40E-B15F-26FF-9F0B92C05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4B67E6-D0C3-71AC-435C-C0690C773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533D2D-2CAD-AF7F-28C8-1E6D526A9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63726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B5920A-121B-AF97-2A87-9EE96293B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15C91B4-5E7B-B006-1233-539112365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2C1B7F-08D1-0941-47CC-D284697BA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D31CDCC-2F60-3BB9-0DAA-46E46C8006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7FDBC0A-4679-C442-9E6D-F664417D0C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11D0EA7-B305-3FFF-EDB1-D56B29EB8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141B4B6-9083-F001-D1C6-F534F3824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9906E96-B34E-3B4F-52C5-F8B9DED11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93307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C12615-82AD-1278-3E7E-D5616AFBC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817C4F8-C22F-E785-CB4F-6CDD55036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41AD563-667B-3536-4E46-1E02C11C1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67CC1DA-056B-EC6D-8787-0B26F97C7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99569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98B103B-8917-97FA-8598-B823EAE01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CBC034-748B-0B8E-E729-2585D3658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F596444-EF08-1AD1-C565-5D97D4497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36998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1B991B-26E3-7903-44A9-13BC03375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443E46-475A-EE0E-1CE7-6C4A3C5A4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F904BAC-B09A-5338-8F20-07EB850736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A2CB66-24C8-CBD2-A84C-81760F86A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6A7892-556C-496D-FE22-3CF077AFF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9AF4A7-3E28-714E-04AC-25D052D0E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79740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4E61B9-FE33-2F78-8573-A6AE02D76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1EE9C0B-2C90-3BDE-C662-58E8A021BA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ko-KR" altLang="en-US"/>
              <a:t>그림을 추가하려면 아이콘을 클릭하십시오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BF87C60-4407-3B94-56B2-B209A9DF34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C51F5A-0EE4-49EF-66D2-07D555593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A9A561-A314-AA78-BCB4-22638960C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3E1064-9E54-9986-5B24-A04378931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24921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28F5F54-9C9E-4BCE-B351-BC3B1BA60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BFBE11-401B-CDD0-B68C-691726E73D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FDBB05-4AEC-7D7C-8C19-F2EAD4A964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F7DAE6-F23B-3B40-DD82-F7233FA7C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C4739F-9976-2C08-0DA8-1CD43A7521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43192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mollusk, appliance, dryer&#10;&#10;Description automatically generated">
            <a:extLst>
              <a:ext uri="{FF2B5EF4-FFF2-40B4-BE49-F238E27FC236}">
                <a16:creationId xmlns:a16="http://schemas.microsoft.com/office/drawing/2014/main" id="{F6304EAE-A2FD-9E2C-40D2-AF9FDB787E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26" t="16598" r="28271" b="16598"/>
          <a:stretch/>
        </p:blipFill>
        <p:spPr>
          <a:xfrm>
            <a:off x="794" y="447"/>
            <a:ext cx="12190413" cy="6857107"/>
          </a:xfrm>
          <a:prstGeom prst="rect">
            <a:avLst/>
          </a:prstGeom>
        </p:spPr>
      </p:pic>
      <p:pic>
        <p:nvPicPr>
          <p:cNvPr id="16" name="Picture 15" descr="IBM 8-bar logo in black">
            <a:extLst>
              <a:ext uri="{FF2B5EF4-FFF2-40B4-BE49-F238E27FC236}">
                <a16:creationId xmlns:a16="http://schemas.microsoft.com/office/drawing/2014/main" id="{C9BCC096-3FD3-B639-674B-8CFFC9BA4D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38526" y="6263112"/>
            <a:ext cx="819044" cy="304760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F2556500-9C9B-9362-DDC6-E05C97A2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8" y="192445"/>
            <a:ext cx="8130787" cy="1939264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sz="4400" b="1" dirty="0">
                <a:solidFill>
                  <a:schemeClr val="tx2"/>
                </a:solidFill>
                <a:latin typeface="IBM Plex Sans" panose="020B0503050203000203" pitchFamily="34" charset="0"/>
              </a:rPr>
              <a:t>Lab 7</a:t>
            </a:r>
            <a:br>
              <a:rPr lang="en-US" sz="4400" b="1" dirty="0">
                <a:solidFill>
                  <a:schemeClr val="tx2"/>
                </a:solidFill>
                <a:latin typeface="IBM Plex Sans" panose="020B0503050203000203" pitchFamily="34" charset="0"/>
              </a:rPr>
            </a:br>
            <a:r>
              <a:rPr lang="en-US" sz="4400" b="1" dirty="0" err="1">
                <a:solidFill>
                  <a:schemeClr val="tx2"/>
                </a:solidFill>
                <a:latin typeface="IBM Plex Sans" panose="020B0503050203000203" pitchFamily="34" charset="0"/>
              </a:rPr>
              <a:t>준비하기</a:t>
            </a:r>
            <a:endParaRPr lang="en-US" b="1" dirty="0">
              <a:latin typeface="IBM Plex Sans" panose="020B05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053369-CDB7-A2F9-AE16-D027BB0EC76F}"/>
              </a:ext>
            </a:extLst>
          </p:cNvPr>
          <p:cNvSpPr txBox="1"/>
          <p:nvPr/>
        </p:nvSpPr>
        <p:spPr>
          <a:xfrm>
            <a:off x="122320" y="6157503"/>
            <a:ext cx="6117019" cy="37965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>
            <a:spAutoFit/>
          </a:bodyPr>
          <a:lstStyle/>
          <a:p>
            <a:r>
              <a:rPr lang="en-US" sz="1867" dirty="0">
                <a:latin typeface="IBM Plex Sans Medium" panose="020B0503050203000203" pitchFamily="34" charset="0"/>
              </a:rPr>
              <a:t>watson</a:t>
            </a:r>
            <a:r>
              <a:rPr lang="en-US" sz="1867" dirty="0">
                <a:solidFill>
                  <a:schemeClr val="accent1"/>
                </a:solidFill>
                <a:latin typeface="IBM Plex Sans Medium" panose="020B0503050203000203" pitchFamily="34" charset="0"/>
              </a:rPr>
              <a:t>x.</a:t>
            </a:r>
            <a:r>
              <a:rPr lang="en-US" sz="1867" dirty="0">
                <a:latin typeface="IBM Plex Sans Medium" panose="020B0503050203000203" pitchFamily="34" charset="0"/>
              </a:rPr>
              <a:t>ai</a:t>
            </a:r>
            <a:endParaRPr lang="en-US" sz="2400" dirty="0"/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C8C49E14-384C-7351-5C9C-9C499E4A9AD2}"/>
              </a:ext>
            </a:extLst>
          </p:cNvPr>
          <p:cNvSpPr txBox="1">
            <a:spLocks/>
          </p:cNvSpPr>
          <p:nvPr/>
        </p:nvSpPr>
        <p:spPr>
          <a:xfrm>
            <a:off x="234430" y="5110288"/>
            <a:ext cx="4005416" cy="1939264"/>
          </a:xfrm>
          <a:prstGeom prst="rect">
            <a:avLst/>
          </a:prstGeom>
        </p:spPr>
        <p:txBody>
          <a:bodyPr vert="horz" lIns="0" tIns="0" rIns="0" bIns="0" rtlCol="0" anchor="t">
            <a:normAutofit fontScale="97500"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1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11785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74F9BCA-42A1-3EB8-1BBE-EFE702D73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7" y="1"/>
            <a:ext cx="12193254" cy="6857998"/>
          </a:xfrm>
          <a:prstGeom prst="rect">
            <a:avLst/>
          </a:prstGeom>
        </p:spPr>
      </p:pic>
      <p:cxnSp>
        <p:nvCxnSpPr>
          <p:cNvPr id="10" name="꺾인 연결선[E] 9">
            <a:extLst>
              <a:ext uri="{FF2B5EF4-FFF2-40B4-BE49-F238E27FC236}">
                <a16:creationId xmlns:a16="http://schemas.microsoft.com/office/drawing/2014/main" id="{0343BA71-0C20-F727-A296-DA11447674CC}"/>
              </a:ext>
            </a:extLst>
          </p:cNvPr>
          <p:cNvCxnSpPr>
            <a:cxnSpLocks/>
          </p:cNvCxnSpPr>
          <p:nvPr/>
        </p:nvCxnSpPr>
        <p:spPr>
          <a:xfrm rot="16200000" flipH="1">
            <a:off x="3507827" y="3224047"/>
            <a:ext cx="798786" cy="762001"/>
          </a:xfrm>
          <a:prstGeom prst="bentConnector2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41005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B962DE-8D37-AA2E-3503-FED125ECB1EB}"/>
              </a:ext>
            </a:extLst>
          </p:cNvPr>
          <p:cNvSpPr txBox="1"/>
          <p:nvPr/>
        </p:nvSpPr>
        <p:spPr>
          <a:xfrm>
            <a:off x="336906" y="196921"/>
            <a:ext cx="60977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2000" b="1" dirty="0">
                <a:solidFill>
                  <a:srgbClr val="1061FE"/>
                </a:solidFill>
                <a:latin typeface="IBM Plex Sans" panose="020B0503050203000203" pitchFamily="34" charset="0"/>
              </a:rPr>
              <a:t>What to Prepare?</a:t>
            </a:r>
            <a:endParaRPr lang="en" altLang="ko-Kore-KR" sz="2000" dirty="0">
              <a:solidFill>
                <a:srgbClr val="1061FE"/>
              </a:solidFill>
              <a:latin typeface="IBM Plex Sans" panose="020B050305020300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1AD7CF-73F7-1B7E-47AE-ABD8B0633F01}"/>
              </a:ext>
            </a:extLst>
          </p:cNvPr>
          <p:cNvSpPr txBox="1"/>
          <p:nvPr/>
        </p:nvSpPr>
        <p:spPr>
          <a:xfrm>
            <a:off x="336906" y="742796"/>
            <a:ext cx="60977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ore-KR" altLang="en-US" sz="1400" dirty="0">
                <a:latin typeface="IBM Plex Sans" panose="020B0503050203000203" pitchFamily="34" charset="0"/>
              </a:rPr>
              <a:t>사전에 필요한 정보들을 미리 저장하면 편리합니다</a:t>
            </a:r>
            <a:r>
              <a:rPr lang="en-US" altLang="ko-Kore-KR" sz="1400" dirty="0">
                <a:latin typeface="IBM Plex Sans" panose="020B0503050203000203" pitchFamily="34" charset="0"/>
              </a:rPr>
              <a:t>.</a:t>
            </a:r>
            <a:endParaRPr lang="en" altLang="ko-Kore-KR" sz="1400" dirty="0">
              <a:latin typeface="IBM Plex Sans" panose="020B0503050203000203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8C43FF3-F2A1-BD5B-911E-0F86CFA1AC4E}"/>
              </a:ext>
            </a:extLst>
          </p:cNvPr>
          <p:cNvSpPr/>
          <p:nvPr/>
        </p:nvSpPr>
        <p:spPr>
          <a:xfrm>
            <a:off x="336906" y="1304817"/>
            <a:ext cx="11518187" cy="499900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200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2E0231-F620-292F-9C0A-48DCE19971E9}"/>
              </a:ext>
            </a:extLst>
          </p:cNvPr>
          <p:cNvSpPr txBox="1"/>
          <p:nvPr/>
        </p:nvSpPr>
        <p:spPr>
          <a:xfrm>
            <a:off x="336906" y="1513875"/>
            <a:ext cx="10808413" cy="400110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altLang="ko-Kore-KR" sz="2000" b="1" dirty="0">
                <a:latin typeface="IBM Plex Sans" panose="020B0503050203000203" pitchFamily="34" charset="0"/>
              </a:rPr>
              <a:t>     Preparation</a:t>
            </a:r>
            <a:endParaRPr lang="en" altLang="ko-Kore-KR" sz="2000" b="1" dirty="0">
              <a:latin typeface="IBM Plex Sans" panose="020B0503050203000203" pitchFamily="34" charset="0"/>
            </a:endParaRPr>
          </a:p>
        </p:txBody>
      </p:sp>
      <p:pic>
        <p:nvPicPr>
          <p:cNvPr id="1026" name="Picture 2" descr="IBM Logo, PNG, 1200x660px, Ibm, Area, Blue, Brand, Business Download Free">
            <a:extLst>
              <a:ext uri="{FF2B5EF4-FFF2-40B4-BE49-F238E27FC236}">
                <a16:creationId xmlns:a16="http://schemas.microsoft.com/office/drawing/2014/main" id="{50953B3B-7C9E-9359-F4B3-2C5510E88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3415" y1="21286" x2="13415" y2="21286"/>
                        <a14:foregroundMark x1="14512" y1="30377" x2="14512" y2="30377"/>
                        <a14:foregroundMark x1="15122" y1="38359" x2="15122" y2="38359"/>
                        <a14:foregroundMark x1="14390" y1="47228" x2="14390" y2="47228"/>
                        <a14:foregroundMark x1="14512" y1="56763" x2="14512" y2="56763"/>
                        <a14:foregroundMark x1="16341" y1="54767" x2="16341" y2="54767"/>
                        <a14:foregroundMark x1="16341" y1="60976" x2="16341" y2="60976"/>
                        <a14:foregroundMark x1="15732" y1="70067" x2="15732" y2="70067"/>
                        <a14:foregroundMark x1="14268" y1="79379" x2="14268" y2="79379"/>
                        <a14:foregroundMark x1="33659" y1="79379" x2="33659" y2="79379"/>
                        <a14:foregroundMark x1="37317" y1="70067" x2="37317" y2="70067"/>
                        <a14:foregroundMark x1="37683" y1="62971" x2="37683" y2="62971"/>
                        <a14:foregroundMark x1="48780" y1="62528" x2="48780" y2="62528"/>
                        <a14:foregroundMark x1="48049" y1="53659" x2="48049" y2="53659"/>
                        <a14:foregroundMark x1="48049" y1="44789" x2="48049" y2="44789"/>
                        <a14:foregroundMark x1="48049" y1="39024" x2="48049" y2="39024"/>
                        <a14:foregroundMark x1="35366" y1="38581" x2="35366" y2="38581"/>
                        <a14:foregroundMark x1="39390" y1="30599" x2="39390" y2="30599"/>
                        <a14:foregroundMark x1="41707" y1="21286" x2="41707" y2="21286"/>
                        <a14:foregroundMark x1="57073" y1="21064" x2="57073" y2="21064"/>
                        <a14:foregroundMark x1="56341" y1="30599" x2="56341" y2="30599"/>
                        <a14:foregroundMark x1="63659" y1="36807" x2="63659" y2="36807"/>
                        <a14:foregroundMark x1="78415" y1="38803" x2="78415" y2="38803"/>
                        <a14:foregroundMark x1="82561" y1="29712" x2="82561" y2="29712"/>
                        <a14:foregroundMark x1="83415" y1="21729" x2="83415" y2="21729"/>
                        <a14:foregroundMark x1="70976" y1="54989" x2="70976" y2="54989"/>
                        <a14:foregroundMark x1="64634" y1="54324" x2="64634" y2="54324"/>
                        <a14:foregroundMark x1="63171" y1="62306" x2="63171" y2="62306"/>
                        <a14:foregroundMark x1="61707" y1="69623" x2="61707" y2="69623"/>
                        <a14:foregroundMark x1="61220" y1="78492" x2="61220" y2="78492"/>
                        <a14:foregroundMark x1="72439" y1="78049" x2="72439" y2="78049"/>
                        <a14:foregroundMark x1="73537" y1="69180" x2="73537" y2="69180"/>
                        <a14:foregroundMark x1="74024" y1="61419" x2="74024" y2="61419"/>
                        <a14:foregroundMark x1="83171" y1="54102" x2="83171" y2="54102"/>
                        <a14:foregroundMark x1="82561" y1="62306" x2="82561" y2="62306"/>
                        <a14:foregroundMark x1="83659" y1="70953" x2="83659" y2="70953"/>
                        <a14:foregroundMark x1="83537" y1="77162" x2="83537" y2="771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8420" y="196921"/>
            <a:ext cx="856673" cy="47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1BA471FF-7860-F0BC-B67E-AA73851068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6768078"/>
              </p:ext>
            </p:extLst>
          </p:nvPr>
        </p:nvGraphicFramePr>
        <p:xfrm>
          <a:off x="610488" y="2168229"/>
          <a:ext cx="10971022" cy="3842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5014">
                  <a:extLst>
                    <a:ext uri="{9D8B030D-6E8A-4147-A177-3AD203B41FA5}">
                      <a16:colId xmlns:a16="http://schemas.microsoft.com/office/drawing/2014/main" val="4076069026"/>
                    </a:ext>
                  </a:extLst>
                </a:gridCol>
                <a:gridCol w="2231163">
                  <a:extLst>
                    <a:ext uri="{9D8B030D-6E8A-4147-A177-3AD203B41FA5}">
                      <a16:colId xmlns:a16="http://schemas.microsoft.com/office/drawing/2014/main" val="1552965069"/>
                    </a:ext>
                  </a:extLst>
                </a:gridCol>
                <a:gridCol w="6584845">
                  <a:extLst>
                    <a:ext uri="{9D8B030D-6E8A-4147-A177-3AD203B41FA5}">
                      <a16:colId xmlns:a16="http://schemas.microsoft.com/office/drawing/2014/main" val="851042085"/>
                    </a:ext>
                  </a:extLst>
                </a:gridCol>
              </a:tblGrid>
              <a:tr h="480285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Object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Location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Value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8073329"/>
                  </a:ext>
                </a:extLst>
              </a:tr>
              <a:tr h="480285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JSON OPENAPI </a:t>
                      </a:r>
                      <a:r>
                        <a:rPr lang="ko-Kore-KR" altLang="en-US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파일 </a:t>
                      </a:r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2</a:t>
                      </a:r>
                      <a:r>
                        <a:rPr lang="ko-Kore-KR" altLang="en-US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GitHub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&gt; </a:t>
                      </a:r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 Lab7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&gt; extension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817207"/>
                  </a:ext>
                </a:extLst>
              </a:tr>
              <a:tr h="480285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JSON Action </a:t>
                      </a:r>
                      <a:r>
                        <a:rPr lang="ko-Kore-KR" altLang="en-US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파일 </a:t>
                      </a:r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1</a:t>
                      </a:r>
                      <a:r>
                        <a:rPr lang="ko-Kore-KR" altLang="en-US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GitHub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&gt; </a:t>
                      </a:r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Lab7 &gt; actions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2634376"/>
                  </a:ext>
                </a:extLst>
              </a:tr>
              <a:tr h="480285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API Key - Discovery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IBM Cloud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980637"/>
                  </a:ext>
                </a:extLst>
              </a:tr>
              <a:tr h="480285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URL - Discovery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IBM Cloud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7277917"/>
                  </a:ext>
                </a:extLst>
              </a:tr>
              <a:tr h="480285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API Key – </a:t>
                      </a:r>
                      <a:r>
                        <a:rPr lang="en-US" altLang="ko-Kore-KR" sz="1100" dirty="0" err="1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watsonx.ai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IBM Cloud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6673302"/>
                  </a:ext>
                </a:extLst>
              </a:tr>
              <a:tr h="480285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Discovery Project ID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 err="1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watson</a:t>
                      </a:r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 discovery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9aa1d11e-ecd0-45e1-ac36-75926b67f016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4449188"/>
                  </a:ext>
                </a:extLst>
              </a:tr>
              <a:tr h="480285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 err="1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watsonx.ai</a:t>
                      </a:r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 Project ID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 err="1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watsonx.ai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12235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4108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B962DE-8D37-AA2E-3503-FED125ECB1EB}"/>
              </a:ext>
            </a:extLst>
          </p:cNvPr>
          <p:cNvSpPr txBox="1"/>
          <p:nvPr/>
        </p:nvSpPr>
        <p:spPr>
          <a:xfrm>
            <a:off x="336906" y="196921"/>
            <a:ext cx="60977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2000" b="1" dirty="0">
                <a:solidFill>
                  <a:srgbClr val="1061FE"/>
                </a:solidFill>
                <a:latin typeface="IBM Plex Sans" panose="020B0503050203000203" pitchFamily="34" charset="0"/>
              </a:rPr>
              <a:t>Sample Q&amp;A</a:t>
            </a:r>
            <a:endParaRPr lang="en" altLang="ko-Kore-KR" sz="2000" dirty="0">
              <a:solidFill>
                <a:srgbClr val="1061FE"/>
              </a:solidFill>
              <a:latin typeface="IBM Plex Sans" panose="020B050305020300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1AD7CF-73F7-1B7E-47AE-ABD8B0633F01}"/>
              </a:ext>
            </a:extLst>
          </p:cNvPr>
          <p:cNvSpPr txBox="1"/>
          <p:nvPr/>
        </p:nvSpPr>
        <p:spPr>
          <a:xfrm>
            <a:off x="336906" y="742796"/>
            <a:ext cx="116060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1400" dirty="0">
                <a:latin typeface="IBM Plex Sans" panose="020B0503050203000203" pitchFamily="34" charset="0"/>
              </a:rPr>
              <a:t>Sample Questions for Trial. </a:t>
            </a:r>
            <a:r>
              <a:rPr lang="ko-Kore-KR" altLang="en-US" sz="1400" dirty="0">
                <a:latin typeface="IBM Plex Sans" panose="020B0503050203000203" pitchFamily="34" charset="0"/>
              </a:rPr>
              <a:t>완성된 어시스턴트에 아래의 질문을 던져보고</a:t>
            </a:r>
            <a:r>
              <a:rPr lang="en-US" altLang="ko-Kore-KR" sz="1400" dirty="0">
                <a:latin typeface="IBM Plex Sans" panose="020B0503050203000203" pitchFamily="34" charset="0"/>
              </a:rPr>
              <a:t>, </a:t>
            </a:r>
            <a:r>
              <a:rPr lang="ko-Kore-KR" altLang="en-US" sz="1400" dirty="0">
                <a:latin typeface="IBM Plex Sans" panose="020B0503050203000203" pitchFamily="34" charset="0"/>
              </a:rPr>
              <a:t>디스커버리에서 내 문서를 활용한 새로운 프로젝트도 만들어보세요</a:t>
            </a:r>
            <a:r>
              <a:rPr lang="en-US" altLang="ko-Kore-KR" sz="1400" dirty="0">
                <a:latin typeface="IBM Plex Sans" panose="020B0503050203000203" pitchFamily="34" charset="0"/>
              </a:rPr>
              <a:t>!</a:t>
            </a:r>
            <a:endParaRPr lang="en" altLang="ko-Kore-KR" sz="1400" dirty="0">
              <a:latin typeface="IBM Plex Sans" panose="020B0503050203000203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8C43FF3-F2A1-BD5B-911E-0F86CFA1AC4E}"/>
              </a:ext>
            </a:extLst>
          </p:cNvPr>
          <p:cNvSpPr/>
          <p:nvPr/>
        </p:nvSpPr>
        <p:spPr>
          <a:xfrm>
            <a:off x="336906" y="1304817"/>
            <a:ext cx="11518187" cy="499900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200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2E0231-F620-292F-9C0A-48DCE19971E9}"/>
              </a:ext>
            </a:extLst>
          </p:cNvPr>
          <p:cNvSpPr txBox="1"/>
          <p:nvPr/>
        </p:nvSpPr>
        <p:spPr>
          <a:xfrm>
            <a:off x="336906" y="1513875"/>
            <a:ext cx="10808413" cy="400110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altLang="ko-Kore-KR" sz="2000" b="1" dirty="0">
                <a:latin typeface="IBM Plex Sans" panose="020B0503050203000203" pitchFamily="34" charset="0"/>
              </a:rPr>
              <a:t>     </a:t>
            </a:r>
            <a:r>
              <a:rPr lang="en-US" altLang="ko-Kore-KR" sz="2000" b="1" dirty="0" err="1">
                <a:latin typeface="IBM Plex Sans" panose="020B0503050203000203" pitchFamily="34" charset="0"/>
              </a:rPr>
              <a:t>Questinos</a:t>
            </a:r>
            <a:endParaRPr lang="en" altLang="ko-Kore-KR" sz="2000" b="1" dirty="0">
              <a:latin typeface="IBM Plex Sans" panose="020B0503050203000203" pitchFamily="34" charset="0"/>
            </a:endParaRPr>
          </a:p>
        </p:txBody>
      </p:sp>
      <p:pic>
        <p:nvPicPr>
          <p:cNvPr id="1026" name="Picture 2" descr="IBM Logo, PNG, 1200x660px, Ibm, Area, Blue, Brand, Business Download Free">
            <a:extLst>
              <a:ext uri="{FF2B5EF4-FFF2-40B4-BE49-F238E27FC236}">
                <a16:creationId xmlns:a16="http://schemas.microsoft.com/office/drawing/2014/main" id="{50953B3B-7C9E-9359-F4B3-2C5510E88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3415" y1="21286" x2="13415" y2="21286"/>
                        <a14:foregroundMark x1="14512" y1="30377" x2="14512" y2="30377"/>
                        <a14:foregroundMark x1="15122" y1="38359" x2="15122" y2="38359"/>
                        <a14:foregroundMark x1="14390" y1="47228" x2="14390" y2="47228"/>
                        <a14:foregroundMark x1="14512" y1="56763" x2="14512" y2="56763"/>
                        <a14:foregroundMark x1="16341" y1="54767" x2="16341" y2="54767"/>
                        <a14:foregroundMark x1="16341" y1="60976" x2="16341" y2="60976"/>
                        <a14:foregroundMark x1="15732" y1="70067" x2="15732" y2="70067"/>
                        <a14:foregroundMark x1="14268" y1="79379" x2="14268" y2="79379"/>
                        <a14:foregroundMark x1="33659" y1="79379" x2="33659" y2="79379"/>
                        <a14:foregroundMark x1="37317" y1="70067" x2="37317" y2="70067"/>
                        <a14:foregroundMark x1="37683" y1="62971" x2="37683" y2="62971"/>
                        <a14:foregroundMark x1="48780" y1="62528" x2="48780" y2="62528"/>
                        <a14:foregroundMark x1="48049" y1="53659" x2="48049" y2="53659"/>
                        <a14:foregroundMark x1="48049" y1="44789" x2="48049" y2="44789"/>
                        <a14:foregroundMark x1="48049" y1="39024" x2="48049" y2="39024"/>
                        <a14:foregroundMark x1="35366" y1="38581" x2="35366" y2="38581"/>
                        <a14:foregroundMark x1="39390" y1="30599" x2="39390" y2="30599"/>
                        <a14:foregroundMark x1="41707" y1="21286" x2="41707" y2="21286"/>
                        <a14:foregroundMark x1="57073" y1="21064" x2="57073" y2="21064"/>
                        <a14:foregroundMark x1="56341" y1="30599" x2="56341" y2="30599"/>
                        <a14:foregroundMark x1="63659" y1="36807" x2="63659" y2="36807"/>
                        <a14:foregroundMark x1="78415" y1="38803" x2="78415" y2="38803"/>
                        <a14:foregroundMark x1="82561" y1="29712" x2="82561" y2="29712"/>
                        <a14:foregroundMark x1="83415" y1="21729" x2="83415" y2="21729"/>
                        <a14:foregroundMark x1="70976" y1="54989" x2="70976" y2="54989"/>
                        <a14:foregroundMark x1="64634" y1="54324" x2="64634" y2="54324"/>
                        <a14:foregroundMark x1="63171" y1="62306" x2="63171" y2="62306"/>
                        <a14:foregroundMark x1="61707" y1="69623" x2="61707" y2="69623"/>
                        <a14:foregroundMark x1="61220" y1="78492" x2="61220" y2="78492"/>
                        <a14:foregroundMark x1="72439" y1="78049" x2="72439" y2="78049"/>
                        <a14:foregroundMark x1="73537" y1="69180" x2="73537" y2="69180"/>
                        <a14:foregroundMark x1="74024" y1="61419" x2="74024" y2="61419"/>
                        <a14:foregroundMark x1="83171" y1="54102" x2="83171" y2="54102"/>
                        <a14:foregroundMark x1="82561" y1="62306" x2="82561" y2="62306"/>
                        <a14:foregroundMark x1="83659" y1="70953" x2="83659" y2="70953"/>
                        <a14:foregroundMark x1="83537" y1="77162" x2="83537" y2="771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8420" y="196921"/>
            <a:ext cx="856673" cy="47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1BA471FF-7860-F0BC-B67E-AA73851068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5698138"/>
              </p:ext>
            </p:extLst>
          </p:nvPr>
        </p:nvGraphicFramePr>
        <p:xfrm>
          <a:off x="1113671" y="2168229"/>
          <a:ext cx="9964656" cy="33931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7986">
                  <a:extLst>
                    <a:ext uri="{9D8B030D-6E8A-4147-A177-3AD203B41FA5}">
                      <a16:colId xmlns:a16="http://schemas.microsoft.com/office/drawing/2014/main" val="4076069026"/>
                    </a:ext>
                  </a:extLst>
                </a:gridCol>
                <a:gridCol w="9406670">
                  <a:extLst>
                    <a:ext uri="{9D8B030D-6E8A-4147-A177-3AD203B41FA5}">
                      <a16:colId xmlns:a16="http://schemas.microsoft.com/office/drawing/2014/main" val="1552965069"/>
                    </a:ext>
                  </a:extLst>
                </a:gridCol>
              </a:tblGrid>
              <a:tr h="565519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No.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Question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8073329"/>
                  </a:ext>
                </a:extLst>
              </a:tr>
              <a:tr h="565519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1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ko-Kore-KR" altLang="en-US" sz="1100" dirty="0">
                          <a:effectLst/>
                        </a:rPr>
                        <a:t>코로나 증상은</a:t>
                      </a:r>
                      <a:r>
                        <a:rPr lang="en-US" altLang="ko-Kore-KR" sz="1100" dirty="0">
                          <a:effectLst/>
                        </a:rPr>
                        <a:t>?</a:t>
                      </a:r>
                      <a:endParaRPr lang="en-US" altLang="ko-KR" sz="1100" dirty="0">
                        <a:effectLst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817207"/>
                  </a:ext>
                </a:extLst>
              </a:tr>
              <a:tr h="565519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2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ko-KR" altLang="en-US" sz="1100" dirty="0">
                          <a:effectLst/>
                        </a:rPr>
                        <a:t>입국 </a:t>
                      </a:r>
                      <a:r>
                        <a:rPr lang="ko-KR" altLang="en-US" sz="1100" dirty="0" err="1">
                          <a:effectLst/>
                        </a:rPr>
                        <a:t>검역시</a:t>
                      </a:r>
                      <a:r>
                        <a:rPr lang="ko-KR" altLang="en-US" sz="1100" dirty="0">
                          <a:effectLst/>
                        </a:rPr>
                        <a:t> 검역 정보 확인 방법은</a:t>
                      </a:r>
                      <a:r>
                        <a:rPr lang="en-US" altLang="ko-KR" sz="1100" dirty="0">
                          <a:effectLst/>
                        </a:rPr>
                        <a:t>?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2634376"/>
                  </a:ext>
                </a:extLst>
              </a:tr>
              <a:tr h="565519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3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ko-KR" altLang="en-US" sz="1100" dirty="0">
                          <a:effectLst/>
                        </a:rPr>
                        <a:t>현행 </a:t>
                      </a:r>
                      <a:r>
                        <a:rPr lang="ko-KR" altLang="en-US" sz="1100" dirty="0" err="1">
                          <a:effectLst/>
                        </a:rPr>
                        <a:t>중증도경증이하의</a:t>
                      </a:r>
                      <a:r>
                        <a:rPr lang="ko-KR" altLang="en-US" sz="1100" dirty="0">
                          <a:effectLst/>
                        </a:rPr>
                        <a:t> 정의기준은</a:t>
                      </a:r>
                      <a:r>
                        <a:rPr lang="en-US" altLang="ko-KR" sz="1100" dirty="0">
                          <a:effectLst/>
                        </a:rPr>
                        <a:t>?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7980637"/>
                  </a:ext>
                </a:extLst>
              </a:tr>
              <a:tr h="565519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4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ko-KR" altLang="en-US" sz="1100" dirty="0">
                          <a:effectLst/>
                        </a:rPr>
                        <a:t>코로나 재감염 추정의 정의는</a:t>
                      </a:r>
                      <a:r>
                        <a:rPr lang="en-US" altLang="ko-KR" sz="1100" dirty="0">
                          <a:effectLst/>
                        </a:rPr>
                        <a:t>?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6673302"/>
                  </a:ext>
                </a:extLst>
              </a:tr>
              <a:tr h="565519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5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ko-KR" altLang="en-US" sz="1100" dirty="0">
                          <a:effectLst/>
                        </a:rPr>
                        <a:t>선박 이동금지 해제 기준은</a:t>
                      </a:r>
                      <a:r>
                        <a:rPr lang="en-US" altLang="ko-KR" sz="1100" dirty="0">
                          <a:effectLst/>
                        </a:rPr>
                        <a:t>?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44491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8217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ab-07-Preparation_KR" id="{6934B0EE-493F-B64F-AF7C-2DC4F5E191DA}" vid="{0DB60E38-EC24-8D4B-B80B-51171917B6E9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테마</Template>
  <TotalTime>480</TotalTime>
  <Words>143</Words>
  <Application>Microsoft Macintosh PowerPoint</Application>
  <PresentationFormat>와이드스크린</PresentationFormat>
  <Paragraphs>40</Paragraphs>
  <Slides>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IBM Plex Sans</vt:lpstr>
      <vt:lpstr>IBM Plex Sans Medium</vt:lpstr>
      <vt:lpstr>Office 테마</vt:lpstr>
      <vt:lpstr>Lab 7 준비하기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7 준비하기</dc:title>
  <dc:creator>Eunji Kim</dc:creator>
  <cp:lastModifiedBy>Eunji Kim</cp:lastModifiedBy>
  <cp:revision>8</cp:revision>
  <dcterms:created xsi:type="dcterms:W3CDTF">2023-11-29T15:39:03Z</dcterms:created>
  <dcterms:modified xsi:type="dcterms:W3CDTF">2023-11-29T23:45:18Z</dcterms:modified>
</cp:coreProperties>
</file>

<file path=docProps/thumbnail.jpeg>
</file>